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Inconsolata Bold"/>
      <p:regular r:id="rId17"/>
    </p:embeddedFont>
    <p:embeddedFont>
      <p:font typeface="Inconsolata Bold"/>
      <p:regular r:id="rId18"/>
    </p:embeddedFont>
    <p:embeddedFont>
      <p:font typeface="Inconsolata Bold"/>
      <p:regular r:id="rId19"/>
    </p:embeddedFont>
    <p:embeddedFont>
      <p:font typeface="Inconsolata Bold"/>
      <p:regular r:id="rId20"/>
    </p:embeddedFont>
    <p:embeddedFont>
      <p:font typeface="Inconsolata Bold"/>
      <p:regular r:id="rId21"/>
    </p:embeddedFont>
    <p:embeddedFont>
      <p:font typeface="Inconsolata Bold"/>
      <p:regular r:id="rId22"/>
    </p:embeddedFont>
    <p:embeddedFont>
      <p:font typeface="Inconsolata Bold"/>
      <p:regular r:id="rId23"/>
    </p:embeddedFont>
    <p:embeddedFont>
      <p:font typeface="Inconsolata Bold"/>
      <p:regular r:id="rId24"/>
    </p:embeddedFont>
    <p:embeddedFont>
      <p:font typeface="Fira Sans"/>
      <p:regular r:id="rId25"/>
    </p:embeddedFont>
    <p:embeddedFont>
      <p:font typeface="Fira Sans"/>
      <p:regular r:id="rId26"/>
    </p:embeddedFont>
    <p:embeddedFont>
      <p:font typeface="Fira Sans"/>
      <p:regular r:id="rId27"/>
    </p:embeddedFont>
    <p:embeddedFont>
      <p:font typeface="Fira Sans"/>
      <p:regular r:id="rId28"/>
    </p:embeddedFont>
    <p:embeddedFont>
      <p:font typeface="Fira Sans"/>
      <p:regular r:id="rId29"/>
    </p:embeddedFont>
    <p:embeddedFont>
      <p:font typeface="Fira Sans"/>
      <p:regular r:id="rId30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Relationship Id="rId25" Type="http://schemas.openxmlformats.org/officeDocument/2006/relationships/font" Target="fonts/font9.fntdata"/><Relationship Id="rId26" Type="http://schemas.openxmlformats.org/officeDocument/2006/relationships/font" Target="fonts/font10.fntdata"/><Relationship Id="rId27" Type="http://schemas.openxmlformats.org/officeDocument/2006/relationships/font" Target="fonts/font11.fntdata"/><Relationship Id="rId28" Type="http://schemas.openxmlformats.org/officeDocument/2006/relationships/font" Target="fonts/font12.fntdata"/><Relationship Id="rId29" Type="http://schemas.openxmlformats.org/officeDocument/2006/relationships/font" Target="fonts/font13.fntdata"/><Relationship Id="rId30" Type="http://schemas.openxmlformats.org/officeDocument/2006/relationships/font" Target="fonts/font14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slideLayout" Target="../slideLayouts/slideLayout9.xml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5" Type="http://schemas.openxmlformats.org/officeDocument/2006/relationships/image" Target="../media/image-9-5.png"/><Relationship Id="rId6" Type="http://schemas.openxmlformats.org/officeDocument/2006/relationships/image" Target="../media/image-9-6.png"/><Relationship Id="rId7" Type="http://schemas.openxmlformats.org/officeDocument/2006/relationships/image" Target="../media/image-9-7.png"/><Relationship Id="rId8" Type="http://schemas.openxmlformats.org/officeDocument/2006/relationships/slideLayout" Target="../slideLayouts/slideLayout10.xml"/><Relationship Id="rId9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096095"/>
            <a:ext cx="7556421" cy="19564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7700"/>
              </a:lnSpc>
              <a:buNone/>
            </a:pPr>
            <a:r>
              <a:rPr lang="en-US" sz="61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Projeto Integrador: Salestech</a:t>
            </a:r>
            <a:endParaRPr lang="en-US" sz="6150" dirty="0"/>
          </a:p>
        </p:txBody>
      </p:sp>
      <p:sp>
        <p:nvSpPr>
          <p:cNvPr id="4" name="Text 1"/>
          <p:cNvSpPr/>
          <p:nvPr/>
        </p:nvSpPr>
        <p:spPr>
          <a:xfrm>
            <a:off x="6280190" y="4392692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Este projeto integrador visa desenvolver um plano estratégico para a Salestech, uma empresa que comercializa celulares com foco em custo-benefício e experiência do cliente.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5753457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7810" y="5761077"/>
            <a:ext cx="347663" cy="34766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756440" y="5736550"/>
            <a:ext cx="4836557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Fira Sans Bold" pitchFamily="34" charset="0"/>
                <a:ea typeface="Fira Sans Bold" pitchFamily="34" charset="-122"/>
                <a:cs typeface="Fira Sans Bold" pitchFamily="34" charset="-120"/>
              </a:rPr>
              <a:t>by Gabriela Alves de Medeiros Santos</a:t>
            </a:r>
            <a:endParaRPr lang="en-US" sz="2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929640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Estratégias de Vendas da Salestech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942511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33550"/>
          </a:solidFill>
          <a:ln/>
        </p:spPr>
      </p:sp>
      <p:sp>
        <p:nvSpPr>
          <p:cNvPr id="5" name="Text 2"/>
          <p:cNvSpPr/>
          <p:nvPr/>
        </p:nvSpPr>
        <p:spPr>
          <a:xfrm>
            <a:off x="6450211" y="3027521"/>
            <a:ext cx="170140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7017306" y="294251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Promoções Agressivas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017306" y="3432929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Ofertas e descontos para impulsionar as vendas e atrair clientes.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10171867" y="2942511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33550"/>
          </a:solidFill>
          <a:ln/>
        </p:spPr>
      </p:sp>
      <p:sp>
        <p:nvSpPr>
          <p:cNvPr id="9" name="Text 6"/>
          <p:cNvSpPr/>
          <p:nvPr/>
        </p:nvSpPr>
        <p:spPr>
          <a:xfrm>
            <a:off x="10341888" y="3027521"/>
            <a:ext cx="170140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0908983" y="2942511"/>
            <a:ext cx="292774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Treinamento da Equipe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908983" y="3787259"/>
            <a:ext cx="2927747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Capacitação dos vendedores para um melhor atendimento ao cliente e aumento da taxa de conversão.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6280190" y="6083737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33550"/>
          </a:solidFill>
          <a:ln/>
        </p:spPr>
      </p:sp>
      <p:sp>
        <p:nvSpPr>
          <p:cNvPr id="13" name="Text 10"/>
          <p:cNvSpPr/>
          <p:nvPr/>
        </p:nvSpPr>
        <p:spPr>
          <a:xfrm>
            <a:off x="6450211" y="6168747"/>
            <a:ext cx="170140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7017306" y="6083737"/>
            <a:ext cx="311717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Parcerias Estratégicas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017306" y="6574155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Alianças com marcas e influenciadores para ampliar o alcance e gerar reconhecimento.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3996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Equipe do Projeto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Ana Beatriz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396859"/>
            <a:ext cx="284559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Responsável pelo Marketing da Salestech.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4200406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Gabriela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4200406" y="4396859"/>
            <a:ext cx="284559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Atua como Project Owner, liderando o projeto.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607022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Mikaele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607022" y="4396859"/>
            <a:ext cx="284559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O Scrum Master, gerenciando o processo ágil.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11013638" y="3815715"/>
            <a:ext cx="283523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Karoline</a:t>
            </a:r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
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11013638" y="4751189"/>
            <a:ext cx="284559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g……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86452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Sobre a Salestech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913465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 Salestech se destaca no mercado de celulares por oferecer dispositivos modernos e acessíveis, priorizando o bem-estar do cliente. A empresa busca oferecer uma experiência satisfatória com seus produtos, combinando alta tecnologia e preço justo.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282071"/>
            <a:ext cx="708719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Análise SWOT da Salestech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331012"/>
            <a:ext cx="7556421" cy="2616518"/>
          </a:xfrm>
          <a:prstGeom prst="roundRect">
            <a:avLst>
              <a:gd name="adj" fmla="val 1300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801410" y="3338632"/>
            <a:ext cx="75411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1028224" y="3482340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Forças (Strengths)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4802624" y="3482340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Fraquezas (Weaknesses)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801410" y="3988951"/>
            <a:ext cx="75411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1028224" y="4132659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Preço acessível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4802624" y="4132659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Falta de diferenciação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801410" y="4639270"/>
            <a:ext cx="75411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1028224" y="4782979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Foco na experiência do cliente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4802624" y="4782979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Marketing limitado</a:t>
            </a:r>
            <a:endParaRPr lang="en-US" sz="1750" dirty="0"/>
          </a:p>
        </p:txBody>
      </p:sp>
      <p:sp>
        <p:nvSpPr>
          <p:cNvPr id="14" name="Shape 11"/>
          <p:cNvSpPr/>
          <p:nvPr/>
        </p:nvSpPr>
        <p:spPr>
          <a:xfrm>
            <a:off x="801410" y="5289590"/>
            <a:ext cx="75411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5" name="Text 12"/>
          <p:cNvSpPr/>
          <p:nvPr/>
        </p:nvSpPr>
        <p:spPr>
          <a:xfrm>
            <a:off x="1028224" y="5433298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Produtos de alta tecnologia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4802624" y="5433298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Baixo reconhecimento da marca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929640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Parceiros Chave da Salestech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942511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33550"/>
          </a:solidFill>
          <a:ln/>
        </p:spPr>
      </p:sp>
      <p:sp>
        <p:nvSpPr>
          <p:cNvPr id="5" name="Text 2"/>
          <p:cNvSpPr/>
          <p:nvPr/>
        </p:nvSpPr>
        <p:spPr>
          <a:xfrm>
            <a:off x="963811" y="3027521"/>
            <a:ext cx="170140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2942511"/>
            <a:ext cx="292774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Fabricantes de Componentes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906" y="3787259"/>
            <a:ext cx="2927747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 Salestech depende de fornecedores que oferecem componentes de alta qualidade a preços competitivos.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4685467" y="2942511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33550"/>
          </a:solidFill>
          <a:ln/>
        </p:spPr>
      </p:sp>
      <p:sp>
        <p:nvSpPr>
          <p:cNvPr id="9" name="Text 6"/>
          <p:cNvSpPr/>
          <p:nvPr/>
        </p:nvSpPr>
        <p:spPr>
          <a:xfrm>
            <a:off x="4855488" y="3027521"/>
            <a:ext cx="170140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422583" y="2942511"/>
            <a:ext cx="292774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Operadoras de Telecomunicações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422583" y="3787259"/>
            <a:ext cx="292774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Parcerias com operadoras para oferecer planos de dados e serviços adicionais aos clientes.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93790" y="6083737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33550"/>
          </a:solidFill>
          <a:ln/>
        </p:spPr>
      </p:sp>
      <p:sp>
        <p:nvSpPr>
          <p:cNvPr id="13" name="Text 10"/>
          <p:cNvSpPr/>
          <p:nvPr/>
        </p:nvSpPr>
        <p:spPr>
          <a:xfrm>
            <a:off x="963811" y="6168747"/>
            <a:ext cx="170140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530906" y="6083737"/>
            <a:ext cx="297549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Distribuidores Locais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530906" y="6574155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 Salestech precisa de uma rede de distribuição eficiente para alcançar seus clientes em diferentes regiões.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752475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Atividades-Chave da Salestech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765346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33550"/>
          </a:solidFill>
          <a:ln/>
        </p:spPr>
      </p:sp>
      <p:sp>
        <p:nvSpPr>
          <p:cNvPr id="5" name="Text 2"/>
          <p:cNvSpPr/>
          <p:nvPr/>
        </p:nvSpPr>
        <p:spPr>
          <a:xfrm>
            <a:off x="6450211" y="2850356"/>
            <a:ext cx="170140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7017306" y="2765346"/>
            <a:ext cx="292774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Produção em Larga Escala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017306" y="3610094"/>
            <a:ext cx="2927747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 Salestech precisa otimizar seus processos de produção para atender a uma demanda crescente de celulares.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10171867" y="2765346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33550"/>
          </a:solidFill>
          <a:ln/>
        </p:spPr>
      </p:sp>
      <p:sp>
        <p:nvSpPr>
          <p:cNvPr id="9" name="Text 6"/>
          <p:cNvSpPr/>
          <p:nvPr/>
        </p:nvSpPr>
        <p:spPr>
          <a:xfrm>
            <a:off x="10341888" y="2850356"/>
            <a:ext cx="170140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0908983" y="2765346"/>
            <a:ext cx="2927747" cy="1062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Marketing Focado em Custo e Acessibilidade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908983" y="3964424"/>
            <a:ext cx="2927747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 Salestech deve comunicar aos clientes o valor do custo-benefício e acessibilidade de seus produtos.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6280190" y="626090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33550"/>
          </a:solidFill>
          <a:ln/>
        </p:spPr>
      </p:sp>
      <p:sp>
        <p:nvSpPr>
          <p:cNvPr id="13" name="Text 10"/>
          <p:cNvSpPr/>
          <p:nvPr/>
        </p:nvSpPr>
        <p:spPr>
          <a:xfrm>
            <a:off x="6450211" y="6345912"/>
            <a:ext cx="170140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7017306" y="6260902"/>
            <a:ext cx="453401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Gestão de Canais de Distribuição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017306" y="6751320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 Salestech precisa gerenciar seus canais de distribuição de forma eficiente para garantir a disponibilidade dos produtos.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929640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Proposta de Valor da Salestech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942511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33550"/>
          </a:solidFill>
          <a:ln/>
        </p:spPr>
      </p:sp>
      <p:sp>
        <p:nvSpPr>
          <p:cNvPr id="5" name="Text 2"/>
          <p:cNvSpPr/>
          <p:nvPr/>
        </p:nvSpPr>
        <p:spPr>
          <a:xfrm>
            <a:off x="6450211" y="3027521"/>
            <a:ext cx="170140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7017306" y="294251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Celulares Acessíveis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017306" y="3432929"/>
            <a:ext cx="2927747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 Salestech oferece celulares com preços competitivos, tornando a tecnologia acessível a um público maior.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10171867" y="2942511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33550"/>
          </a:solidFill>
          <a:ln/>
        </p:spPr>
      </p:sp>
      <p:sp>
        <p:nvSpPr>
          <p:cNvPr id="9" name="Text 6"/>
          <p:cNvSpPr/>
          <p:nvPr/>
        </p:nvSpPr>
        <p:spPr>
          <a:xfrm>
            <a:off x="10341888" y="3027521"/>
            <a:ext cx="170140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0908983" y="2942511"/>
            <a:ext cx="292774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Funcionalidades Básicas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908983" y="3787259"/>
            <a:ext cx="2927747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Os produtos da Salestech atendem às necessidades básicas do dia a dia, como comunicação, navegação e entretenimento.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6280190" y="6083737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33550"/>
          </a:solidFill>
          <a:ln/>
        </p:spPr>
      </p:sp>
      <p:sp>
        <p:nvSpPr>
          <p:cNvPr id="13" name="Text 10"/>
          <p:cNvSpPr/>
          <p:nvPr/>
        </p:nvSpPr>
        <p:spPr>
          <a:xfrm>
            <a:off x="6450211" y="6168747"/>
            <a:ext cx="170140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7017306" y="6083737"/>
            <a:ext cx="325886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Planos de Financiamento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017306" y="6574155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 Salestech facilita o acesso aos produtos por meio de opções de financiamento, tornando a compra mais acessível.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29469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42461" y="2799517"/>
            <a:ext cx="7571423" cy="5736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500"/>
              </a:lnSpc>
              <a:buNone/>
            </a:pPr>
            <a:r>
              <a:rPr lang="en-US" sz="360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Segmento de Clientes da Salestech</a:t>
            </a:r>
            <a:endParaRPr lang="en-US" sz="36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461" y="3648432"/>
            <a:ext cx="2099667" cy="2099667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642461" y="6161008"/>
            <a:ext cx="413028" cy="413028"/>
          </a:xfrm>
          <a:prstGeom prst="roundRect">
            <a:avLst>
              <a:gd name="adj" fmla="val 6667"/>
            </a:avLst>
          </a:prstGeom>
          <a:solidFill>
            <a:srgbClr val="433550"/>
          </a:solidFill>
          <a:ln/>
        </p:spPr>
      </p:sp>
      <p:sp>
        <p:nvSpPr>
          <p:cNvPr id="6" name="Text 2"/>
          <p:cNvSpPr/>
          <p:nvPr/>
        </p:nvSpPr>
        <p:spPr>
          <a:xfrm>
            <a:off x="780098" y="6229826"/>
            <a:ext cx="137636" cy="275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50"/>
              </a:lnSpc>
              <a:buNone/>
            </a:pPr>
            <a:r>
              <a:rPr lang="en-US" sz="21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1</a:t>
            </a:r>
            <a:endParaRPr lang="en-US" sz="2150" dirty="0"/>
          </a:p>
        </p:txBody>
      </p:sp>
      <p:sp>
        <p:nvSpPr>
          <p:cNvPr id="7" name="Text 3"/>
          <p:cNvSpPr/>
          <p:nvPr/>
        </p:nvSpPr>
        <p:spPr>
          <a:xfrm>
            <a:off x="1238964" y="6161008"/>
            <a:ext cx="3729633" cy="5734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Estudantes e Jovens Profissionais</a:t>
            </a:r>
            <a:endParaRPr lang="en-US" sz="1800" dirty="0"/>
          </a:p>
        </p:txBody>
      </p:sp>
      <p:sp>
        <p:nvSpPr>
          <p:cNvPr id="8" name="Text 4"/>
          <p:cNvSpPr/>
          <p:nvPr/>
        </p:nvSpPr>
        <p:spPr>
          <a:xfrm>
            <a:off x="1238964" y="6844546"/>
            <a:ext cx="3729633" cy="5874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Clientes que buscam dispositivos acessíveis para comunicação, estudo e trabalho.</a:t>
            </a:r>
            <a:endParaRPr lang="en-US" sz="1400" dirty="0"/>
          </a:p>
        </p:txBody>
      </p:sp>
      <p:sp>
        <p:nvSpPr>
          <p:cNvPr id="9" name="Shape 5"/>
          <p:cNvSpPr/>
          <p:nvPr/>
        </p:nvSpPr>
        <p:spPr>
          <a:xfrm>
            <a:off x="5152073" y="6161008"/>
            <a:ext cx="413028" cy="413028"/>
          </a:xfrm>
          <a:prstGeom prst="roundRect">
            <a:avLst>
              <a:gd name="adj" fmla="val 6667"/>
            </a:avLst>
          </a:prstGeom>
          <a:solidFill>
            <a:srgbClr val="433550"/>
          </a:solidFill>
          <a:ln/>
        </p:spPr>
      </p:sp>
      <p:sp>
        <p:nvSpPr>
          <p:cNvPr id="10" name="Text 6"/>
          <p:cNvSpPr/>
          <p:nvPr/>
        </p:nvSpPr>
        <p:spPr>
          <a:xfrm>
            <a:off x="5289709" y="6229826"/>
            <a:ext cx="137636" cy="275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50"/>
              </a:lnSpc>
              <a:buNone/>
            </a:pPr>
            <a:r>
              <a:rPr lang="en-US" sz="21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2</a:t>
            </a:r>
            <a:endParaRPr lang="en-US" sz="2150" dirty="0"/>
          </a:p>
        </p:txBody>
      </p:sp>
      <p:sp>
        <p:nvSpPr>
          <p:cNvPr id="11" name="Text 7"/>
          <p:cNvSpPr/>
          <p:nvPr/>
        </p:nvSpPr>
        <p:spPr>
          <a:xfrm>
            <a:off x="5748576" y="6161008"/>
            <a:ext cx="3556278" cy="286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Famílias com Orçamento Restrito</a:t>
            </a:r>
            <a:endParaRPr lang="en-US" sz="1800" dirty="0"/>
          </a:p>
        </p:txBody>
      </p:sp>
      <p:sp>
        <p:nvSpPr>
          <p:cNvPr id="12" name="Text 8"/>
          <p:cNvSpPr/>
          <p:nvPr/>
        </p:nvSpPr>
        <p:spPr>
          <a:xfrm>
            <a:off x="5748576" y="6557843"/>
            <a:ext cx="3729633" cy="8811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Clientes que priorizam o custo-benefício e buscam dispositivos confiáveis para o uso familiar.</a:t>
            </a:r>
            <a:endParaRPr lang="en-US" sz="1400" dirty="0"/>
          </a:p>
        </p:txBody>
      </p:sp>
      <p:sp>
        <p:nvSpPr>
          <p:cNvPr id="13" name="Shape 9"/>
          <p:cNvSpPr/>
          <p:nvPr/>
        </p:nvSpPr>
        <p:spPr>
          <a:xfrm>
            <a:off x="9661684" y="6161008"/>
            <a:ext cx="413028" cy="413028"/>
          </a:xfrm>
          <a:prstGeom prst="roundRect">
            <a:avLst>
              <a:gd name="adj" fmla="val 6667"/>
            </a:avLst>
          </a:prstGeom>
          <a:solidFill>
            <a:srgbClr val="433550"/>
          </a:solidFill>
          <a:ln/>
        </p:spPr>
      </p:sp>
      <p:sp>
        <p:nvSpPr>
          <p:cNvPr id="14" name="Text 10"/>
          <p:cNvSpPr/>
          <p:nvPr/>
        </p:nvSpPr>
        <p:spPr>
          <a:xfrm>
            <a:off x="9799320" y="6229826"/>
            <a:ext cx="137636" cy="275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50"/>
              </a:lnSpc>
              <a:buNone/>
            </a:pPr>
            <a:r>
              <a:rPr lang="en-US" sz="21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3</a:t>
            </a:r>
            <a:endParaRPr lang="en-US" sz="2150" dirty="0"/>
          </a:p>
        </p:txBody>
      </p:sp>
      <p:sp>
        <p:nvSpPr>
          <p:cNvPr id="15" name="Text 11"/>
          <p:cNvSpPr/>
          <p:nvPr/>
        </p:nvSpPr>
        <p:spPr>
          <a:xfrm>
            <a:off x="10258187" y="6161008"/>
            <a:ext cx="3729633" cy="5734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Consumidores em Áreas Urbanas e Rurais</a:t>
            </a:r>
            <a:endParaRPr lang="en-US" sz="1800" dirty="0"/>
          </a:p>
        </p:txBody>
      </p:sp>
      <p:sp>
        <p:nvSpPr>
          <p:cNvPr id="16" name="Text 12"/>
          <p:cNvSpPr/>
          <p:nvPr/>
        </p:nvSpPr>
        <p:spPr>
          <a:xfrm>
            <a:off x="10258187" y="6844546"/>
            <a:ext cx="3729633" cy="8811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 Salestech busca atingir diferentes públicos, oferecendo produtos acessíveis em diversas regiões.</a:t>
            </a:r>
            <a:endParaRPr lang="en-US" sz="14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29816" y="337780"/>
            <a:ext cx="7366754" cy="3837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Modelos de Celulares Apresentados pela Salestech</a:t>
            </a:r>
            <a:endParaRPr lang="en-US" sz="24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9816" y="967145"/>
            <a:ext cx="1374100" cy="1374100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816" y="2479358"/>
            <a:ext cx="1381720" cy="1381720"/>
          </a:xfrm>
          <a:prstGeom prst="rect">
            <a:avLst/>
          </a:prstGeom>
        </p:spPr>
      </p:pic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816" y="3999190"/>
            <a:ext cx="1374100" cy="1374100"/>
          </a:xfrm>
          <a:prstGeom prst="rect">
            <a:avLst/>
          </a:prstGeom>
        </p:spPr>
      </p:pic>
      <p:pic>
        <p:nvPicPr>
          <p:cNvPr id="6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816" y="5511403"/>
            <a:ext cx="3304461" cy="2042279"/>
          </a:xfrm>
          <a:prstGeom prst="rect">
            <a:avLst/>
          </a:prstGeom>
        </p:spPr>
      </p:pic>
      <p:sp>
        <p:nvSpPr>
          <p:cNvPr id="7" name="Text 1"/>
          <p:cNvSpPr/>
          <p:nvPr/>
        </p:nvSpPr>
        <p:spPr>
          <a:xfrm>
            <a:off x="429816" y="7707154"/>
            <a:ext cx="1535311" cy="1919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Iphone 15 Pro Max</a:t>
            </a:r>
            <a:endParaRPr lang="en-US" sz="1200" dirty="0"/>
          </a:p>
        </p:txBody>
      </p:sp>
      <p:sp>
        <p:nvSpPr>
          <p:cNvPr id="8" name="Text 2"/>
          <p:cNvSpPr/>
          <p:nvPr/>
        </p:nvSpPr>
        <p:spPr>
          <a:xfrm>
            <a:off x="429816" y="7972663"/>
            <a:ext cx="3304461" cy="3931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O último lançamento da Apple, com tecnologia de ponta e design elegante.</a:t>
            </a:r>
            <a:endParaRPr lang="en-US" sz="950" dirty="0"/>
          </a:p>
        </p:txBody>
      </p:sp>
      <p:pic>
        <p:nvPicPr>
          <p:cNvPr id="9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18466" y="5511403"/>
            <a:ext cx="3304580" cy="2042279"/>
          </a:xfrm>
          <a:prstGeom prst="rect">
            <a:avLst/>
          </a:prstGeom>
        </p:spPr>
      </p:pic>
      <p:sp>
        <p:nvSpPr>
          <p:cNvPr id="10" name="Text 3"/>
          <p:cNvSpPr/>
          <p:nvPr/>
        </p:nvSpPr>
        <p:spPr>
          <a:xfrm>
            <a:off x="3918466" y="7707154"/>
            <a:ext cx="1763554" cy="1919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Motorola Moto G24 Power</a:t>
            </a:r>
            <a:endParaRPr lang="en-US" sz="1200" dirty="0"/>
          </a:p>
        </p:txBody>
      </p:sp>
      <p:sp>
        <p:nvSpPr>
          <p:cNvPr id="11" name="Text 4"/>
          <p:cNvSpPr/>
          <p:nvPr/>
        </p:nvSpPr>
        <p:spPr>
          <a:xfrm>
            <a:off x="3918466" y="7972663"/>
            <a:ext cx="3304580" cy="1965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Modelo da Motorola, com ótima relação custo-benefício.</a:t>
            </a:r>
            <a:endParaRPr lang="en-US" sz="950" dirty="0"/>
          </a:p>
        </p:txBody>
      </p:sp>
      <p:pic>
        <p:nvPicPr>
          <p:cNvPr id="12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07235" y="5511403"/>
            <a:ext cx="3304580" cy="2042279"/>
          </a:xfrm>
          <a:prstGeom prst="rect">
            <a:avLst/>
          </a:prstGeom>
        </p:spPr>
      </p:pic>
      <p:sp>
        <p:nvSpPr>
          <p:cNvPr id="13" name="Text 5"/>
          <p:cNvSpPr/>
          <p:nvPr/>
        </p:nvSpPr>
        <p:spPr>
          <a:xfrm>
            <a:off x="7407235" y="7707154"/>
            <a:ext cx="1535311" cy="1919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Galaxy Z Fold 5TB</a:t>
            </a:r>
            <a:endParaRPr lang="en-US" sz="1200" dirty="0"/>
          </a:p>
        </p:txBody>
      </p:sp>
      <p:sp>
        <p:nvSpPr>
          <p:cNvPr id="14" name="Text 6"/>
          <p:cNvSpPr/>
          <p:nvPr/>
        </p:nvSpPr>
        <p:spPr>
          <a:xfrm>
            <a:off x="7407235" y="7972663"/>
            <a:ext cx="3304580" cy="1965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Dispositivo inovador com elegância e sofisticação.</a:t>
            </a:r>
            <a:endParaRPr lang="en-US" sz="950" dirty="0"/>
          </a:p>
        </p:txBody>
      </p:sp>
      <p:pic>
        <p:nvPicPr>
          <p:cNvPr id="15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96005" y="5511403"/>
            <a:ext cx="3304580" cy="2042279"/>
          </a:xfrm>
          <a:prstGeom prst="rect">
            <a:avLst/>
          </a:prstGeom>
        </p:spPr>
      </p:pic>
      <p:sp>
        <p:nvSpPr>
          <p:cNvPr id="16" name="Text 7"/>
          <p:cNvSpPr/>
          <p:nvPr/>
        </p:nvSpPr>
        <p:spPr>
          <a:xfrm>
            <a:off x="10896005" y="7707154"/>
            <a:ext cx="1535311" cy="1919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Xiaomi Poco C65</a:t>
            </a:r>
            <a:endParaRPr lang="en-US" sz="1200" dirty="0"/>
          </a:p>
        </p:txBody>
      </p:sp>
      <p:sp>
        <p:nvSpPr>
          <p:cNvPr id="17" name="Text 8"/>
          <p:cNvSpPr/>
          <p:nvPr/>
        </p:nvSpPr>
        <p:spPr>
          <a:xfrm>
            <a:off x="10896005" y="7972663"/>
            <a:ext cx="3304580" cy="1965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Dispositivo com alta tecnologia e desempenho.</a:t>
            </a:r>
            <a:endParaRPr lang="en-US" sz="9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2024-10-04T01:11:15Z</dcterms:created>
  <dcterms:modified xsi:type="dcterms:W3CDTF">2024-10-04T01:11:15Z</dcterms:modified>
</cp:coreProperties>
</file>